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77" r:id="rId2"/>
    <p:sldId id="278" r:id="rId3"/>
    <p:sldId id="276" r:id="rId4"/>
  </p:sldIdLst>
  <p:sldSz cx="9144000" cy="6858000" type="screen4x3"/>
  <p:notesSz cx="6791325" cy="9869488"/>
  <p:custDataLst>
    <p:tags r:id="rId7"/>
  </p:custData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1071">
          <p15:clr>
            <a:srgbClr val="A4A3A4"/>
          </p15:clr>
        </p15:guide>
        <p15:guide id="4" pos="727">
          <p15:clr>
            <a:srgbClr val="A4A3A4"/>
          </p15:clr>
        </p15:guide>
        <p15:guide id="5" pos="2880">
          <p15:clr>
            <a:srgbClr val="A4A3A4"/>
          </p15:clr>
        </p15:guide>
        <p15:guide id="6" orient="horz" pos="387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3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5228" autoAdjust="0"/>
  </p:normalViewPr>
  <p:slideViewPr>
    <p:cSldViewPr>
      <p:cViewPr>
        <p:scale>
          <a:sx n="97" d="100"/>
          <a:sy n="97" d="100"/>
        </p:scale>
        <p:origin x="308" y="48"/>
      </p:cViewPr>
      <p:guideLst>
        <p:guide orient="horz" pos="1071"/>
        <p:guide pos="727"/>
        <p:guide pos="2880"/>
        <p:guide orient="horz" pos="387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3" d="100"/>
          <a:sy n="53" d="100"/>
        </p:scale>
        <p:origin x="-2178" y="-90"/>
      </p:cViewPr>
      <p:guideLst>
        <p:guide orient="horz" pos="3109"/>
        <p:guide pos="213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2908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6847" y="0"/>
            <a:ext cx="2942908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87FA3-159B-46C0-BBA6-ED958F8696F3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374301"/>
            <a:ext cx="2942908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6847" y="9374301"/>
            <a:ext cx="2942908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AA220F-AFF2-4A55-89F6-63FB8B270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1724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2908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6847" y="0"/>
            <a:ext cx="2942908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78EFFA-EEC5-4C24-9B22-FF121A58C5AC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9775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133" y="4688007"/>
            <a:ext cx="5433060" cy="444127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4301"/>
            <a:ext cx="2942908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6847" y="9374301"/>
            <a:ext cx="2942908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14F53-2F23-4441-9A96-FD14D0840C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378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Solallén</a:t>
            </a:r>
            <a:r>
              <a:rPr lang="en-GB" dirty="0" smtClean="0"/>
              <a:t> is Sweden’s first net zero energy </a:t>
            </a:r>
          </a:p>
          <a:p>
            <a:r>
              <a:rPr lang="en-GB" dirty="0" err="1" smtClean="0"/>
              <a:t>neighborhood</a:t>
            </a:r>
            <a:r>
              <a:rPr lang="en-GB" dirty="0" smtClean="0"/>
              <a:t> and our first ever net zero </a:t>
            </a:r>
          </a:p>
          <a:p>
            <a:r>
              <a:rPr lang="en-GB" dirty="0" smtClean="0"/>
              <a:t>energy and Deep Green residential project. The </a:t>
            </a:r>
          </a:p>
          <a:p>
            <a:r>
              <a:rPr lang="en-GB" dirty="0" err="1" smtClean="0"/>
              <a:t>Solallén</a:t>
            </a:r>
            <a:r>
              <a:rPr lang="en-GB" dirty="0" smtClean="0"/>
              <a:t> </a:t>
            </a:r>
            <a:r>
              <a:rPr lang="en-GB" dirty="0" err="1" smtClean="0"/>
              <a:t>neighborhood</a:t>
            </a:r>
            <a:r>
              <a:rPr lang="en-GB" dirty="0" smtClean="0"/>
              <a:t> includes 21 townhouses </a:t>
            </a:r>
          </a:p>
          <a:p>
            <a:r>
              <a:rPr lang="en-GB" dirty="0" smtClean="0"/>
              <a:t>and achieved net zero primary energy, zero </a:t>
            </a:r>
          </a:p>
          <a:p>
            <a:r>
              <a:rPr lang="en-GB" dirty="0" smtClean="0"/>
              <a:t>unsustainable materials and zero hazardous </a:t>
            </a:r>
          </a:p>
          <a:p>
            <a:r>
              <a:rPr lang="en-GB" dirty="0" smtClean="0"/>
              <a:t>materials.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14F53-2F23-4441-9A96-FD14D0840CC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412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Powerhouse is a collaboration of companies dedicated to building energy positive buildings. The collaboration consists of </a:t>
            </a:r>
            <a:r>
              <a:rPr lang="en-GB" dirty="0" err="1" smtClean="0"/>
              <a:t>Entra</a:t>
            </a:r>
            <a:r>
              <a:rPr lang="en-GB" dirty="0" smtClean="0"/>
              <a:t> </a:t>
            </a:r>
            <a:r>
              <a:rPr lang="en-GB" dirty="0" err="1" smtClean="0"/>
              <a:t>Eiendom</a:t>
            </a:r>
            <a:r>
              <a:rPr lang="en-GB" dirty="0" smtClean="0"/>
              <a:t>, Skanska, </a:t>
            </a:r>
            <a:r>
              <a:rPr lang="en-GB" dirty="0" err="1" smtClean="0"/>
              <a:t>Snøhetta</a:t>
            </a:r>
            <a:r>
              <a:rPr lang="en-GB" dirty="0" smtClean="0"/>
              <a:t>, the environmental NGO ZERO, the aluminium extrusion company </a:t>
            </a:r>
            <a:r>
              <a:rPr lang="en-GB" dirty="0" err="1" smtClean="0"/>
              <a:t>Sapa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the consulting firm </a:t>
            </a:r>
            <a:r>
              <a:rPr lang="en-GB" dirty="0" err="1" smtClean="0"/>
              <a:t>Asplan</a:t>
            </a:r>
            <a:r>
              <a:rPr lang="en-GB" dirty="0" smtClean="0"/>
              <a:t> </a:t>
            </a:r>
            <a:r>
              <a:rPr lang="en-GB" dirty="0" err="1" smtClean="0"/>
              <a:t>Viak</a:t>
            </a:r>
            <a:r>
              <a:rPr lang="en-GB" dirty="0" smtClean="0"/>
              <a:t>. We want to demonstrate that it is possible to build energy positive buildings, not just in the southern regions of the world, but also in cold Norway. </a:t>
            </a:r>
          </a:p>
          <a:p>
            <a:endParaRPr lang="en-GB" dirty="0" smtClean="0"/>
          </a:p>
          <a:p>
            <a:r>
              <a:rPr lang="en-GB" dirty="0" smtClean="0"/>
              <a:t>Powerhouse has already rehabilitated Powerhouse </a:t>
            </a:r>
            <a:r>
              <a:rPr lang="en-GB" dirty="0" err="1" smtClean="0"/>
              <a:t>Kjørbo</a:t>
            </a:r>
            <a:r>
              <a:rPr lang="en-GB" dirty="0" smtClean="0"/>
              <a:t> into an energy positive building, as well as developing a new energy positive office building at </a:t>
            </a:r>
            <a:r>
              <a:rPr lang="en-GB" dirty="0" err="1" smtClean="0"/>
              <a:t>Brattørkaia</a:t>
            </a:r>
            <a:r>
              <a:rPr lang="en-GB" dirty="0" smtClean="0"/>
              <a:t> in Trondheim. </a:t>
            </a:r>
            <a:r>
              <a:rPr lang="en-GB" dirty="0" err="1" smtClean="0"/>
              <a:t>Entra</a:t>
            </a:r>
            <a:r>
              <a:rPr lang="en-GB" dirty="0" smtClean="0"/>
              <a:t> owns both properties.</a:t>
            </a:r>
          </a:p>
          <a:p>
            <a:endParaRPr lang="en-GB" dirty="0" smtClean="0"/>
          </a:p>
          <a:p>
            <a:r>
              <a:rPr lang="en-GB" b="1" dirty="0" err="1" smtClean="0">
                <a:effectLst/>
              </a:rPr>
              <a:t>Entra</a:t>
            </a:r>
            <a:r>
              <a:rPr lang="en-GB" b="1" dirty="0" smtClean="0">
                <a:effectLst/>
              </a:rPr>
              <a:t> is one of Norway's leading real estate companies. We are an Industry leader in developing and managing energy efficient buildings. Our portfolio consists of flexible and environmentally friendly, high-quality office buildings in central locations close to public transportation hubs.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Skanska Norway is a proud member of the Powerhouse consortium, and the entrepreneur behind Powerhouse </a:t>
            </a:r>
            <a:r>
              <a:rPr lang="en-GB" dirty="0" err="1" smtClean="0"/>
              <a:t>Kjørbo</a:t>
            </a:r>
            <a:r>
              <a:rPr lang="en-GB" dirty="0" smtClean="0"/>
              <a:t>, an office that is its own power plant. </a:t>
            </a:r>
          </a:p>
          <a:p>
            <a:r>
              <a:rPr lang="en-GB" dirty="0" smtClean="0"/>
              <a:t>Powerhouse </a:t>
            </a:r>
            <a:r>
              <a:rPr lang="en-GB" dirty="0" err="1" smtClean="0"/>
              <a:t>Kjørbo</a:t>
            </a:r>
            <a:r>
              <a:rPr lang="en-GB" dirty="0" smtClean="0"/>
              <a:t>, outside Oslo, produces twice as much energy as its operation uses. The BREEAM-NOR Outstanding environmentally certified building is probably the world's first refurbished building to be energy-plus.</a:t>
            </a:r>
          </a:p>
          <a:p>
            <a:endParaRPr lang="en-GB" dirty="0" smtClean="0"/>
          </a:p>
          <a:p>
            <a:r>
              <a:rPr lang="en-GB" dirty="0" smtClean="0"/>
              <a:t>"Through Powerhouse </a:t>
            </a:r>
            <a:r>
              <a:rPr lang="en-GB" dirty="0" err="1" smtClean="0"/>
              <a:t>Kjørbo</a:t>
            </a:r>
            <a:r>
              <a:rPr lang="en-GB" dirty="0" smtClean="0"/>
              <a:t> we are showing that it's possible to construct a building that provides a positive result, not just environmentally, but financially as well. Making a commercial gain is a basic precondition for investing in this type of project in the future," says Klaus-Anders </a:t>
            </a:r>
            <a:r>
              <a:rPr lang="en-GB" dirty="0" err="1" smtClean="0"/>
              <a:t>Nysteen</a:t>
            </a:r>
            <a:r>
              <a:rPr lang="en-GB" dirty="0" smtClean="0"/>
              <a:t>, CEO at </a:t>
            </a:r>
            <a:r>
              <a:rPr lang="en-GB" dirty="0" err="1" smtClean="0"/>
              <a:t>Entra</a:t>
            </a:r>
            <a:r>
              <a:rPr lang="en-GB" dirty="0" smtClean="0"/>
              <a:t> </a:t>
            </a:r>
            <a:r>
              <a:rPr lang="en-GB" dirty="0" err="1" smtClean="0"/>
              <a:t>Eiendom</a:t>
            </a:r>
            <a:r>
              <a:rPr lang="en-GB" dirty="0" smtClean="0"/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14F53-2F23-4441-9A96-FD14D0840CC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452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6400" y="2693988"/>
            <a:ext cx="7717536" cy="5394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76400" y="4987925"/>
            <a:ext cx="7717536" cy="11160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Name of presenter, Title, Business Unit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20XX-XX-XX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Internal information − Name of presentation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452E-B795-4D05-B605-588F651380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837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4738" y="1699200"/>
            <a:ext cx="7717536" cy="44545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20XX-XX-XX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Internal information − Name of presentation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452E-B795-4D05-B605-588F6513802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205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-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0" y="648000"/>
            <a:ext cx="9144000" cy="5770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6400" y="2693988"/>
            <a:ext cx="7717536" cy="5394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76400" y="4987925"/>
            <a:ext cx="7717536" cy="11160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Name of presenter, Title, Business Unit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20XX-XX-XX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Internal information − Name of presentation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452E-B795-4D05-B605-588F651380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617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0" y="648000"/>
            <a:ext cx="9144000" cy="5770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76400" y="2693988"/>
            <a:ext cx="7717536" cy="539496"/>
          </a:xfrm>
        </p:spPr>
        <p:txBody>
          <a:bodyPr anchor="t"/>
          <a:lstStyle>
            <a:lvl1pPr algn="l">
              <a:defRPr sz="3200" b="0" cap="none" baseline="0"/>
            </a:lvl1pPr>
          </a:lstStyle>
          <a:p>
            <a:r>
              <a:rPr lang="en-US" dirty="0" smtClean="0"/>
              <a:t>Type chapter title here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20XX-XX-XX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Internal information − Name of presentation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452E-B795-4D05-B605-588F651380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793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4738" y="1699200"/>
            <a:ext cx="3775075" cy="4454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7" y="1699913"/>
            <a:ext cx="3776663" cy="4454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20XX-XX-XX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Internal information − Name of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452E-B795-4D05-B605-588F6513802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268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Text and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074738" y="1699200"/>
            <a:ext cx="4364533" cy="4453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5652000" y="651180"/>
            <a:ext cx="3492000" cy="5767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5652000" y="6184800"/>
            <a:ext cx="3492000" cy="234000"/>
          </a:xfrm>
        </p:spPr>
        <p:txBody>
          <a:bodyPr lIns="46800" tIns="46800" rIns="46800" bIns="46800" anchor="b" anchorCtr="0"/>
          <a:lstStyle>
            <a:lvl1pPr marL="0" indent="0">
              <a:buNone/>
              <a:defRPr sz="10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20XX-XX-XX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Internal information − Name of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452E-B795-4D05-B605-588F6513802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76400" y="696912"/>
            <a:ext cx="4363200" cy="53949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627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20XX-XX-XX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Internal information − Name of presentation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452E-B795-4D05-B605-588F65138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21"/>
          </p:nvPr>
        </p:nvSpPr>
        <p:spPr>
          <a:xfrm>
            <a:off x="1143000" y="2002421"/>
            <a:ext cx="3533400" cy="1800000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22"/>
          </p:nvPr>
        </p:nvSpPr>
        <p:spPr>
          <a:xfrm>
            <a:off x="5332491" y="2002421"/>
            <a:ext cx="3536238" cy="1800000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7" name="Picture Placeholder 10"/>
          <p:cNvSpPr>
            <a:spLocks noGrp="1"/>
          </p:cNvSpPr>
          <p:nvPr>
            <p:ph type="pic" sz="quarter" idx="23"/>
          </p:nvPr>
        </p:nvSpPr>
        <p:spPr>
          <a:xfrm>
            <a:off x="1143000" y="4149080"/>
            <a:ext cx="3533400" cy="1800000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8" name="Picture Placeholder 10"/>
          <p:cNvSpPr>
            <a:spLocks noGrp="1"/>
          </p:cNvSpPr>
          <p:nvPr>
            <p:ph type="pic" sz="quarter" idx="24"/>
          </p:nvPr>
        </p:nvSpPr>
        <p:spPr>
          <a:xfrm>
            <a:off x="5332491" y="4149080"/>
            <a:ext cx="3536238" cy="1800000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753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20XX-XX-XX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Internal information − Name of presentation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452E-B795-4D05-B605-588F6513802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34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20XX-XX-XX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Internal information − Name of 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452E-B795-4D05-B605-588F651380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253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6400" y="2420888"/>
            <a:ext cx="7717536" cy="5394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76400" y="3212976"/>
            <a:ext cx="7717536" cy="11160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Name of presenter, Title, Business Unit, e-mail address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20XX-XX-XX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Internal information − Name of presentation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452E-B795-4D05-B605-588F651380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639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5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E390B1-4E85-437F-897D-3B427FB04718}" type="datetimeFigureOut">
              <a:rPr lang="sv-SE" smtClean="0">
                <a:solidFill>
                  <a:srgbClr val="FFFFFF"/>
                </a:solidFill>
              </a:rPr>
              <a:pPr/>
              <a:t>2018-03-01</a:t>
            </a:fld>
            <a:endParaRPr lang="sv-SE">
              <a:solidFill>
                <a:srgbClr val="FFFFFF"/>
              </a:solidFill>
            </a:endParaRPr>
          </a:p>
        </p:txBody>
      </p:sp>
      <p:sp>
        <p:nvSpPr>
          <p:cNvPr id="5" name="Rectangle 5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>
              <a:solidFill>
                <a:srgbClr val="FFFFFF"/>
              </a:solidFill>
            </a:endParaRPr>
          </a:p>
        </p:txBody>
      </p:sp>
      <p:sp>
        <p:nvSpPr>
          <p:cNvPr id="6" name="Rectangle 5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C06D9D-3EE7-4E85-8898-4E7B9FD4F555}" type="slidenum">
              <a:rPr lang="sv-SE" smtClean="0">
                <a:solidFill>
                  <a:srgbClr val="FFFFFF"/>
                </a:solidFill>
              </a:rPr>
              <a:pPr/>
              <a:t>‹#›</a:t>
            </a:fld>
            <a:endParaRPr lang="sv-S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131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4"/>
          <p:cNvSpPr>
            <a:spLocks noChangeArrowheads="1"/>
          </p:cNvSpPr>
          <p:nvPr/>
        </p:nvSpPr>
        <p:spPr bwMode="auto">
          <a:xfrm>
            <a:off x="0" y="6419850"/>
            <a:ext cx="9144000" cy="4381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74738" y="696912"/>
            <a:ext cx="7714800" cy="537712"/>
          </a:xfrm>
          <a:prstGeom prst="rect">
            <a:avLst/>
          </a:prstGeom>
        </p:spPr>
        <p:txBody>
          <a:bodyPr vert="horz" lIns="46800" tIns="46800" rIns="46800" bIns="4680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4738" y="1699200"/>
            <a:ext cx="7717536" cy="4454525"/>
          </a:xfrm>
          <a:prstGeom prst="rect">
            <a:avLst/>
          </a:prstGeom>
        </p:spPr>
        <p:txBody>
          <a:bodyPr vert="horz" lIns="46800" tIns="46800" rIns="46800" bIns="4680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51999" y="6545325"/>
            <a:ext cx="1620000" cy="187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20XX-XX-XX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43808" y="6545325"/>
            <a:ext cx="5616575" cy="18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GB" smtClean="0"/>
              <a:t>Internal information − Name of presentation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2440" y="6545325"/>
            <a:ext cx="465138" cy="187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fld id="{552F452E-B795-4D05-B605-588F65138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Line 49"/>
          <p:cNvSpPr>
            <a:spLocks noChangeShapeType="1"/>
          </p:cNvSpPr>
          <p:nvPr/>
        </p:nvSpPr>
        <p:spPr bwMode="auto">
          <a:xfrm>
            <a:off x="0" y="644525"/>
            <a:ext cx="9144000" cy="0"/>
          </a:xfrm>
          <a:prstGeom prst="line">
            <a:avLst/>
          </a:prstGeom>
          <a:noFill/>
          <a:ln w="12700">
            <a:solidFill>
              <a:srgbClr val="00255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" name="Rectangle 44"/>
          <p:cNvSpPr>
            <a:spLocks noChangeArrowheads="1"/>
          </p:cNvSpPr>
          <p:nvPr/>
        </p:nvSpPr>
        <p:spPr bwMode="auto">
          <a:xfrm>
            <a:off x="0" y="0"/>
            <a:ext cx="9144000" cy="63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0" name="Logo Ny"/>
          <p:cNvPicPr>
            <a:picLocks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5" t="30367" r="9893" b="32240"/>
          <a:stretch/>
        </p:blipFill>
        <p:spPr>
          <a:xfrm>
            <a:off x="1150938" y="319772"/>
            <a:ext cx="961200" cy="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512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64" r:id="rId6"/>
    <p:sldLayoutId id="2147483671" r:id="rId7"/>
    <p:sldLayoutId id="2147483654" r:id="rId8"/>
    <p:sldLayoutId id="2147483655" r:id="rId9"/>
    <p:sldLayoutId id="2147483670" r:id="rId10"/>
    <p:sldLayoutId id="2147483672" r:id="rId11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00" rtl="0" eaLnBrk="1" latinLnBrk="0" hangingPunct="1">
        <a:spcBef>
          <a:spcPts val="1200"/>
        </a:spcBef>
        <a:buFont typeface="Arial" panose="020B0604020202020204" pitchFamily="34" charset="0"/>
        <a:buChar char="−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88000" algn="l" defTabSz="914400" rtl="0" eaLnBrk="1" latinLnBrk="0" hangingPunct="1">
        <a:spcBef>
          <a:spcPts val="6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88000" algn="l" defTabSz="914400" rtl="0" eaLnBrk="1" latinLnBrk="0" hangingPunct="1">
        <a:spcBef>
          <a:spcPts val="600"/>
        </a:spcBef>
        <a:buFont typeface="Arial" panose="020B0604020202020204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000" indent="-288000" algn="l" defTabSz="914400" rtl="0" eaLnBrk="1" latinLnBrk="0" hangingPunct="1">
        <a:spcBef>
          <a:spcPts val="6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288000" algn="l" defTabSz="914400" rtl="0" eaLnBrk="1" latinLnBrk="0" hangingPunct="1">
        <a:spcBef>
          <a:spcPts val="600"/>
        </a:spcBef>
        <a:buFont typeface="Arial" panose="020B060402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://www.powerhouse.no/en/" TargetMode="Externa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20XX-XX-XX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Internal information − Name of presentation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452E-B795-4D05-B605-588F6513802C}" type="slidenum">
              <a:rPr lang="en-US" smtClean="0"/>
              <a:t>1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Commercial, Industrial and Residential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210468"/>
            <a:ext cx="8169994" cy="471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315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grpSp>
        <p:nvGrpSpPr>
          <p:cNvPr id="17" name="Grupp 16"/>
          <p:cNvGrpSpPr/>
          <p:nvPr/>
        </p:nvGrpSpPr>
        <p:grpSpPr>
          <a:xfrm>
            <a:off x="0" y="0"/>
            <a:ext cx="9143999" cy="6862980"/>
            <a:chOff x="0" y="0"/>
            <a:chExt cx="9143999" cy="6862980"/>
          </a:xfrm>
        </p:grpSpPr>
        <p:pic>
          <p:nvPicPr>
            <p:cNvPr id="46082" name="Picture 2" descr="C:\Users\BERGGR~1\AppData\Local\Temp\x10sctmp4.png"/>
            <p:cNvPicPr>
              <a:picLocks noChangeAspect="1" noChangeArrowheads="1"/>
            </p:cNvPicPr>
            <p:nvPr/>
          </p:nvPicPr>
          <p:blipFill>
            <a:blip r:embed="rId2" cstate="print"/>
            <a:srcRect l="8376" t="104" r="8359" b="-95"/>
            <a:stretch>
              <a:fillRect/>
            </a:stretch>
          </p:blipFill>
          <p:spPr bwMode="auto">
            <a:xfrm>
              <a:off x="0" y="0"/>
              <a:ext cx="9143999" cy="6862980"/>
            </a:xfrm>
            <a:prstGeom prst="rect">
              <a:avLst/>
            </a:prstGeom>
            <a:noFill/>
          </p:spPr>
        </p:pic>
        <p:sp>
          <p:nvSpPr>
            <p:cNvPr id="6" name="Rektangel 5"/>
            <p:cNvSpPr/>
            <p:nvPr/>
          </p:nvSpPr>
          <p:spPr>
            <a:xfrm>
              <a:off x="1007604" y="3501008"/>
              <a:ext cx="129614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srgbClr val="002551"/>
                  </a:solidFill>
                  <a:latin typeface="Arial"/>
                </a:rPr>
                <a:t>Base case</a:t>
              </a:r>
              <a:endParaRPr lang="en-US" sz="1600" dirty="0">
                <a:solidFill>
                  <a:srgbClr val="002551"/>
                </a:solidFill>
                <a:latin typeface="Arial"/>
              </a:endParaRPr>
            </a:p>
          </p:txBody>
        </p:sp>
        <p:sp>
          <p:nvSpPr>
            <p:cNvPr id="7" name="Rektangel 6"/>
            <p:cNvSpPr/>
            <p:nvPr/>
          </p:nvSpPr>
          <p:spPr>
            <a:xfrm>
              <a:off x="3095836" y="3501008"/>
              <a:ext cx="147616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srgbClr val="002551"/>
                  </a:solidFill>
                  <a:latin typeface="Arial"/>
                </a:rPr>
                <a:t>Insulation</a:t>
              </a:r>
              <a:endParaRPr lang="en-US" sz="1600" dirty="0">
                <a:solidFill>
                  <a:srgbClr val="002551"/>
                </a:solidFill>
                <a:latin typeface="Arial"/>
              </a:endParaRPr>
            </a:p>
          </p:txBody>
        </p:sp>
        <p:sp>
          <p:nvSpPr>
            <p:cNvPr id="8" name="Rektangel 7"/>
            <p:cNvSpPr/>
            <p:nvPr/>
          </p:nvSpPr>
          <p:spPr>
            <a:xfrm>
              <a:off x="5184068" y="3501008"/>
              <a:ext cx="147616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srgbClr val="002551"/>
                  </a:solidFill>
                  <a:latin typeface="Arial"/>
                </a:rPr>
                <a:t>Window areas</a:t>
              </a:r>
              <a:endParaRPr lang="en-US" sz="1600" dirty="0">
                <a:solidFill>
                  <a:srgbClr val="002551"/>
                </a:solidFill>
                <a:latin typeface="Arial"/>
              </a:endParaRPr>
            </a:p>
          </p:txBody>
        </p:sp>
        <p:sp>
          <p:nvSpPr>
            <p:cNvPr id="9" name="Rektangel 8"/>
            <p:cNvSpPr/>
            <p:nvPr/>
          </p:nvSpPr>
          <p:spPr>
            <a:xfrm>
              <a:off x="7272300" y="3501008"/>
              <a:ext cx="147616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srgbClr val="002551"/>
                  </a:solidFill>
                  <a:latin typeface="Arial"/>
                </a:rPr>
                <a:t>Geometry</a:t>
              </a:r>
              <a:endParaRPr lang="en-US" sz="1600" dirty="0">
                <a:solidFill>
                  <a:srgbClr val="002551"/>
                </a:solidFill>
                <a:latin typeface="Arial"/>
              </a:endParaRPr>
            </a:p>
          </p:txBody>
        </p:sp>
        <p:sp>
          <p:nvSpPr>
            <p:cNvPr id="10" name="Rektangel 9"/>
            <p:cNvSpPr/>
            <p:nvPr/>
          </p:nvSpPr>
          <p:spPr>
            <a:xfrm>
              <a:off x="1007604" y="3897052"/>
              <a:ext cx="18002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srgbClr val="002551"/>
                  </a:solidFill>
                  <a:latin typeface="Arial"/>
                </a:rPr>
                <a:t>Thermal bridges</a:t>
              </a:r>
              <a:endParaRPr lang="en-US" sz="1600" dirty="0">
                <a:solidFill>
                  <a:srgbClr val="002551"/>
                </a:solidFill>
                <a:latin typeface="Arial"/>
              </a:endParaRPr>
            </a:p>
          </p:txBody>
        </p:sp>
        <p:sp>
          <p:nvSpPr>
            <p:cNvPr id="11" name="Rektangel 10"/>
            <p:cNvSpPr/>
            <p:nvPr/>
          </p:nvSpPr>
          <p:spPr>
            <a:xfrm>
              <a:off x="3095836" y="3897052"/>
              <a:ext cx="187220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srgbClr val="002551"/>
                  </a:solidFill>
                  <a:latin typeface="Arial"/>
                </a:rPr>
                <a:t>MVHR</a:t>
              </a:r>
              <a:endParaRPr lang="en-US" sz="1600" dirty="0">
                <a:solidFill>
                  <a:srgbClr val="002551"/>
                </a:solidFill>
                <a:latin typeface="Arial"/>
              </a:endParaRPr>
            </a:p>
          </p:txBody>
        </p:sp>
        <p:sp>
          <p:nvSpPr>
            <p:cNvPr id="12" name="Rektangel 11"/>
            <p:cNvSpPr/>
            <p:nvPr/>
          </p:nvSpPr>
          <p:spPr>
            <a:xfrm>
              <a:off x="5184068" y="3897052"/>
              <a:ext cx="187220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srgbClr val="002551"/>
                  </a:solidFill>
                  <a:latin typeface="Arial"/>
                </a:rPr>
                <a:t>Absence control</a:t>
              </a:r>
              <a:endParaRPr lang="en-US" sz="1600" dirty="0">
                <a:solidFill>
                  <a:srgbClr val="002551"/>
                </a:solidFill>
                <a:latin typeface="Arial"/>
              </a:endParaRPr>
            </a:p>
          </p:txBody>
        </p:sp>
        <p:sp>
          <p:nvSpPr>
            <p:cNvPr id="13" name="Rektangel 12"/>
            <p:cNvSpPr/>
            <p:nvPr/>
          </p:nvSpPr>
          <p:spPr>
            <a:xfrm>
              <a:off x="7272300" y="3897052"/>
              <a:ext cx="147616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srgbClr val="002551"/>
                  </a:solidFill>
                  <a:latin typeface="Arial"/>
                </a:rPr>
                <a:t>Air tightness</a:t>
              </a:r>
              <a:endParaRPr lang="en-US" sz="1600" dirty="0">
                <a:solidFill>
                  <a:srgbClr val="002551"/>
                </a:solidFill>
                <a:latin typeface="Arial"/>
              </a:endParaRPr>
            </a:p>
          </p:txBody>
        </p:sp>
        <p:sp>
          <p:nvSpPr>
            <p:cNvPr id="14" name="Rektangel 13"/>
            <p:cNvSpPr/>
            <p:nvPr/>
          </p:nvSpPr>
          <p:spPr>
            <a:xfrm>
              <a:off x="1007604" y="4293096"/>
              <a:ext cx="18002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srgbClr val="002551"/>
                  </a:solidFill>
                  <a:latin typeface="Arial"/>
                </a:rPr>
                <a:t>GSHP</a:t>
              </a:r>
              <a:endParaRPr lang="en-US" sz="1600" dirty="0">
                <a:solidFill>
                  <a:srgbClr val="002551"/>
                </a:solidFill>
                <a:latin typeface="Arial"/>
              </a:endParaRPr>
            </a:p>
          </p:txBody>
        </p:sp>
        <p:sp>
          <p:nvSpPr>
            <p:cNvPr id="15" name="Rektangel 14"/>
            <p:cNvSpPr/>
            <p:nvPr/>
          </p:nvSpPr>
          <p:spPr>
            <a:xfrm>
              <a:off x="3095836" y="4293096"/>
              <a:ext cx="18002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srgbClr val="002551"/>
                  </a:solidFill>
                  <a:latin typeface="Arial"/>
                </a:rPr>
                <a:t>PV Panels</a:t>
              </a:r>
              <a:endParaRPr lang="en-US" sz="1600" dirty="0">
                <a:solidFill>
                  <a:srgbClr val="002551"/>
                </a:solidFill>
                <a:latin typeface="Arial"/>
              </a:endParaRPr>
            </a:p>
          </p:txBody>
        </p:sp>
        <p:sp>
          <p:nvSpPr>
            <p:cNvPr id="16" name="Rektangel 15"/>
            <p:cNvSpPr/>
            <p:nvPr/>
          </p:nvSpPr>
          <p:spPr>
            <a:xfrm>
              <a:off x="5220072" y="4293096"/>
              <a:ext cx="18002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srgbClr val="002551"/>
                  </a:solidFill>
                  <a:latin typeface="Arial"/>
                </a:rPr>
                <a:t>Roof tilt</a:t>
              </a:r>
              <a:endParaRPr lang="en-US" sz="1600" dirty="0">
                <a:solidFill>
                  <a:srgbClr val="002551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280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20XX-XX-XX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Internal information − Name of presentation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452E-B795-4D05-B605-588F6513802C}" type="slidenum">
              <a:rPr lang="en-US" smtClean="0"/>
              <a:t>3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87" y="1733676"/>
            <a:ext cx="3744416" cy="180684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170" y="1666677"/>
            <a:ext cx="3343182" cy="187384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3568" y="4061159"/>
            <a:ext cx="7488832" cy="1631216"/>
          </a:xfrm>
          <a:prstGeom prst="rect">
            <a:avLst/>
          </a:prstGeom>
          <a:noFill/>
        </p:spPr>
        <p:txBody>
          <a:bodyPr wrap="square" lIns="46800" rIns="46800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Energy Positive retrofit </a:t>
            </a:r>
            <a:r>
              <a:rPr lang="en-GB" sz="2000" dirty="0" smtClean="0"/>
              <a:t>and n</a:t>
            </a:r>
            <a:r>
              <a:rPr lang="en-GB" sz="2000" dirty="0" smtClean="0"/>
              <a:t>ew build in the Norway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 smtClean="0"/>
              <a:t>Entra</a:t>
            </a:r>
            <a:r>
              <a:rPr lang="en-GB" sz="2000" dirty="0" smtClean="0"/>
              <a:t> </a:t>
            </a:r>
            <a:r>
              <a:rPr lang="en-GB" sz="2000" dirty="0" err="1" smtClean="0"/>
              <a:t>Eindom</a:t>
            </a:r>
            <a:r>
              <a:rPr lang="en-GB" sz="2000" dirty="0" smtClean="0"/>
              <a:t>, </a:t>
            </a:r>
            <a:r>
              <a:rPr lang="en-GB" sz="2000" dirty="0"/>
              <a:t>Skanska </a:t>
            </a:r>
            <a:r>
              <a:rPr lang="en-GB" sz="2000" dirty="0" err="1" smtClean="0"/>
              <a:t>Snøhetta</a:t>
            </a:r>
            <a:r>
              <a:rPr lang="en-GB" sz="2000" dirty="0" smtClean="0"/>
              <a:t> and ZERO (NGO)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BREEAM- NOR Outstanding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hlinkClick r:id="rId5"/>
              </a:rPr>
              <a:t>http://www.powerhouse.no/en</a:t>
            </a:r>
            <a:r>
              <a:rPr lang="en-GB" sz="2000" dirty="0" smtClean="0">
                <a:hlinkClick r:id="rId5"/>
              </a:rPr>
              <a:t>/</a:t>
            </a:r>
            <a:endParaRPr lang="en-GB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647687" y="3695333"/>
            <a:ext cx="2210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Powerhouse </a:t>
            </a:r>
            <a:r>
              <a:rPr lang="en-GB" dirty="0" err="1"/>
              <a:t>Kjørbo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4860032" y="3695333"/>
            <a:ext cx="2711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Brattørkaia</a:t>
            </a:r>
            <a:r>
              <a:rPr lang="en-GB" dirty="0"/>
              <a:t> in Trondheim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767" y="813691"/>
            <a:ext cx="3238301" cy="84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3411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94e25a956a396ed07a9cea35a64e91d46c7e49"/>
</p:tagLst>
</file>

<file path=ppt/theme/theme1.xml><?xml version="1.0" encoding="utf-8"?>
<a:theme xmlns:a="http://schemas.openxmlformats.org/drawingml/2006/main" name="Skanska_4X3_en">
  <a:themeElements>
    <a:clrScheme name="1_Skanska_White_Dark Blue">
      <a:dk1>
        <a:srgbClr val="293E6B"/>
      </a:dk1>
      <a:lt1>
        <a:sysClr val="window" lastClr="FFFFFF"/>
      </a:lt1>
      <a:dk2>
        <a:srgbClr val="FFFFFF"/>
      </a:dk2>
      <a:lt2>
        <a:srgbClr val="293E6B"/>
      </a:lt2>
      <a:accent1>
        <a:srgbClr val="293E6B"/>
      </a:accent1>
      <a:accent2>
        <a:srgbClr val="77B800"/>
      </a:accent2>
      <a:accent3>
        <a:srgbClr val="FFCB00"/>
      </a:accent3>
      <a:accent4>
        <a:srgbClr val="0078C9"/>
      </a:accent4>
      <a:accent5>
        <a:srgbClr val="E57200"/>
      </a:accent5>
      <a:accent6>
        <a:srgbClr val="BED600"/>
      </a:accent6>
      <a:hlink>
        <a:srgbClr val="293E6B"/>
      </a:hlink>
      <a:folHlink>
        <a:srgbClr val="B2B2B2"/>
      </a:folHlink>
    </a:clrScheme>
    <a:fontScheme name="Skansk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46800" rIns="46800" rtlCol="0">
        <a:spAutoFit/>
      </a:bodyPr>
      <a:lstStyle>
        <a:defPPr>
          <a:defRPr sz="2000" dirty="0" err="1" smtClean="0"/>
        </a:defPPr>
      </a:lstStyle>
    </a:txDef>
  </a:objectDefaults>
  <a:extraClrSchemeLst/>
  <a:custClrLst>
    <a:custClr name="Skanska Dark Blue">
      <a:srgbClr val="293E6B"/>
    </a:custClr>
    <a:custClr name="Skanska Blue">
      <a:srgbClr val="0078C9"/>
    </a:custClr>
    <a:custClr name="Skanska Light Blue">
      <a:srgbClr val="5BB4E5"/>
    </a:custClr>
    <a:custClr name="Skanska Light Light Blue">
      <a:srgbClr val="C0DDEA"/>
    </a:custClr>
    <a:custClr name="Skanska Dark Green">
      <a:srgbClr val="3D9B35"/>
    </a:custClr>
    <a:custClr name="Skanska Green">
      <a:srgbClr val="77B800"/>
    </a:custClr>
    <a:custClr name="Skanska Light Green">
      <a:srgbClr val="BED600"/>
    </a:custClr>
    <a:custClr name="Skanska Orange">
      <a:srgbClr val="E57200"/>
    </a:custClr>
    <a:custClr name="Skanska Yellow">
      <a:srgbClr val="FFCB00"/>
    </a:custClr>
    <a:custClr name="Skanska Light Yellow">
      <a:srgbClr val="EADF00"/>
    </a:custClr>
    <a:custClr name="Skanska Grey">
      <a:srgbClr val="808080"/>
    </a:custClr>
  </a:custClrLst>
  <a:extLst>
    <a:ext uri="{05A4C25C-085E-4340-85A3-A5531E510DB2}">
      <thm15:themeFamily xmlns:thm15="http://schemas.microsoft.com/office/thememl/2012/main" name="Blank.potx" id="{0BAE1D85-6825-43E6-BC3B-BD04E1032747}" vid="{743EC3DE-6249-47EF-95E1-8AFA3058DC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kanska_DarkBlue">
      <a:dk1>
        <a:srgbClr val="002551"/>
      </a:dk1>
      <a:lt1>
        <a:sysClr val="window" lastClr="FFFFFF"/>
      </a:lt1>
      <a:dk2>
        <a:srgbClr val="293E6B"/>
      </a:dk2>
      <a:lt2>
        <a:srgbClr val="FFFFFF"/>
      </a:lt2>
      <a:accent1>
        <a:srgbClr val="293E6B"/>
      </a:accent1>
      <a:accent2>
        <a:srgbClr val="77B800"/>
      </a:accent2>
      <a:accent3>
        <a:srgbClr val="FFCB00"/>
      </a:accent3>
      <a:accent4>
        <a:srgbClr val="0078C9"/>
      </a:accent4>
      <a:accent5>
        <a:srgbClr val="E57200"/>
      </a:accent5>
      <a:accent6>
        <a:srgbClr val="BED6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35</TotalTime>
  <Words>378</Words>
  <Application>Microsoft Office PowerPoint</Application>
  <PresentationFormat>On-screen Show (4:3)</PresentationFormat>
  <Paragraphs>43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Skanska_4X3_en</vt:lpstr>
      <vt:lpstr>Commercial, Industrial and Residential</vt:lpstr>
      <vt:lpstr>PowerPoint Presentation</vt:lpstr>
      <vt:lpstr>PowerPoint Presentation</vt:lpstr>
    </vt:vector>
  </TitlesOfParts>
  <Company>Skanska UK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</dc:title>
  <dc:creator>Hayes, Chris (SCE)</dc:creator>
  <cp:lastModifiedBy>Hayes, Chris (SCE)</cp:lastModifiedBy>
  <cp:revision>4</cp:revision>
  <cp:lastPrinted>2015-03-30T11:17:45Z</cp:lastPrinted>
  <dcterms:created xsi:type="dcterms:W3CDTF">2018-03-01T12:06:37Z</dcterms:created>
  <dcterms:modified xsi:type="dcterms:W3CDTF">2018-03-01T12:41:53Z</dcterms:modified>
</cp:coreProperties>
</file>